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2E2E2"/>
    <a:srgbClr val="FFFFFF"/>
    <a:srgbClr val="578FF3"/>
    <a:srgbClr val="4984F2"/>
    <a:srgbClr val="2A75F5"/>
    <a:srgbClr val="256CE2"/>
    <a:srgbClr val="89ADEF"/>
    <a:srgbClr val="4681E7"/>
    <a:srgbClr val="CC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31/01/2025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95677"/>
            <a:ext cx="895059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chemeClr val="bg1"/>
                </a:solidFill>
              </a:rPr>
              <a:t>Robust</a:t>
            </a:r>
            <a:r>
              <a:rPr lang="it-IT" sz="5400" b="1" dirty="0">
                <a:solidFill>
                  <a:schemeClr val="bg1"/>
                </a:solidFill>
              </a:rPr>
              <a:t> Food </a:t>
            </a:r>
            <a:r>
              <a:rPr lang="it-IT" sz="5400" b="1" dirty="0" err="1">
                <a:solidFill>
                  <a:schemeClr val="bg1"/>
                </a:solidFill>
              </a:rPr>
              <a:t>Classification</a:t>
            </a:r>
            <a:r>
              <a:rPr lang="it-IT" sz="5400" b="1" dirty="0">
                <a:solidFill>
                  <a:schemeClr val="bg1"/>
                </a:solidFill>
              </a:rPr>
              <a:t> Project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Visual Information Processing and Management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Lorenzo Monti 869960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FA46-B5B9-5B24-B36F-AE6ACD81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C75C41A-C624-D5A0-267A-DF75446184C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779ADD-D158-2022-6A85-A8E76DCB2F1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D39407-9E7D-C41A-57E1-7524FDD7568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3ECDD2-2780-1372-9D7B-8AE77650658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58294C-DC04-CEA4-AF59-8F07C25D3C4A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Risultati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A27430-3C4D-C32C-232F-B026BE1BE221}"/>
              </a:ext>
            </a:extLst>
          </p:cNvPr>
          <p:cNvSpPr txBox="1"/>
          <p:nvPr/>
        </p:nvSpPr>
        <p:spPr>
          <a:xfrm>
            <a:off x="1746426" y="1103335"/>
            <a:ext cx="6977696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500 immagini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Cambiando la sensibilità di ciascuno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Applicando la funzione di consenso pesata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0.5, rimuovendo 422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~51%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peggiorata, i benefici di rimuovere le immagini sporche non superano i problemi del togliere immagini buone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0.8, rimuovendo 91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 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 </a:t>
            </a:r>
            <a:r>
              <a:rPr lang="en-US" sz="1600" dirty="0"/>
              <a:t>53%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Performance </a:t>
            </a:r>
            <a:r>
              <a:rPr lang="en-US" sz="1600" dirty="0" err="1"/>
              <a:t>simili</a:t>
            </a:r>
            <a:r>
              <a:rPr lang="en-US" sz="1600" dirty="0"/>
              <a:t> a prima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Come </a:t>
            </a:r>
            <a:r>
              <a:rPr lang="en-US" sz="1600" dirty="0" err="1"/>
              <a:t>migliorare</a:t>
            </a:r>
            <a:r>
              <a:rPr lang="en-US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un </a:t>
            </a:r>
            <a:r>
              <a:rPr lang="en-US" sz="1600" dirty="0" err="1"/>
              <a:t>numero</a:t>
            </a:r>
            <a:r>
              <a:rPr lang="en-US" sz="1600" dirty="0"/>
              <a:t> </a:t>
            </a:r>
            <a:r>
              <a:rPr lang="en-US" sz="1600" dirty="0" err="1"/>
              <a:t>diverso</a:t>
            </a:r>
            <a:r>
              <a:rPr lang="en-US" sz="1600" dirty="0"/>
              <a:t> di outliers da </a:t>
            </a:r>
            <a:r>
              <a:rPr lang="en-US" sz="1600" dirty="0" err="1"/>
              <a:t>ritornare</a:t>
            </a:r>
            <a:r>
              <a:rPr lang="en-US" sz="1600" dirty="0"/>
              <a:t> per </a:t>
            </a:r>
            <a:r>
              <a:rPr lang="en-US" sz="1600" dirty="0" err="1"/>
              <a:t>metodo</a:t>
            </a:r>
            <a:r>
              <a:rPr lang="en-US" sz="1600" dirty="0"/>
              <a:t> (</a:t>
            </a:r>
            <a:r>
              <a:rPr lang="en-US" sz="1600" dirty="0" err="1"/>
              <a:t>richiede</a:t>
            </a:r>
            <a:r>
              <a:rPr lang="en-US" sz="1600" dirty="0"/>
              <a:t> tempo per fare tuning manual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parametri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threshold </a:t>
            </a:r>
            <a:r>
              <a:rPr lang="en-US" sz="1600" dirty="0" err="1"/>
              <a:t>diversi</a:t>
            </a:r>
            <a:r>
              <a:rPr lang="en-US" sz="1600" dirty="0"/>
              <a:t> per la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Sfruttare</a:t>
            </a:r>
            <a:r>
              <a:rPr lang="en-US" sz="1600" dirty="0"/>
              <a:t>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dati</a:t>
            </a:r>
            <a:r>
              <a:rPr lang="en-US" sz="1600" dirty="0"/>
              <a:t> per </a:t>
            </a:r>
            <a:r>
              <a:rPr lang="en-US" sz="1600" dirty="0" err="1"/>
              <a:t>avere</a:t>
            </a:r>
            <a:r>
              <a:rPr lang="en-US" sz="1600" dirty="0"/>
              <a:t> outliers </a:t>
            </a:r>
            <a:r>
              <a:rPr lang="en-US" sz="1600" dirty="0" err="1"/>
              <a:t>migliori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9269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112C-6566-5DD2-ADCB-17F6D77D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151512D-6C67-B9C5-705A-BE339031931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6C7AA11-51BE-70FE-5887-214CE0E09C0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4A4555-67C1-039B-3E6D-9EF3D4F4FB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E42824-C348-79A3-7553-0730F60D1B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32E6C0-EC0D-EBC2-C8F3-5BC7884609F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06EBAC-D76C-675E-8D6A-7E0C8C3C833B}"/>
              </a:ext>
            </a:extLst>
          </p:cNvPr>
          <p:cNvSpPr txBox="1"/>
          <p:nvPr/>
        </p:nvSpPr>
        <p:spPr>
          <a:xfrm>
            <a:off x="1746426" y="1103335"/>
            <a:ext cx="7968468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Idea: sfruttare i dati dell’</a:t>
            </a:r>
            <a:r>
              <a:rPr lang="it-IT" sz="1600" dirty="0" err="1"/>
              <a:t>unlabelled</a:t>
            </a:r>
            <a:r>
              <a:rPr lang="it-IT" sz="1600" dirty="0"/>
              <a:t> training set per migliorare gli </a:t>
            </a:r>
            <a:r>
              <a:rPr lang="it-IT" sz="1600" dirty="0" err="1"/>
              <a:t>outliers</a:t>
            </a:r>
            <a:r>
              <a:rPr lang="it-IT" sz="1600" dirty="0"/>
              <a:t> trovati da ciascun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Più dati aiuta a definire i clusters meglio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dataset </a:t>
            </a:r>
            <a:r>
              <a:rPr lang="it-IT" sz="1600" dirty="0" err="1"/>
              <a:t>unlabelled</a:t>
            </a:r>
            <a:r>
              <a:rPr lang="it-IT" sz="1600" dirty="0"/>
              <a:t> sembra avere molte meno immagini sporche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30% del dataset </a:t>
            </a:r>
            <a:r>
              <a:rPr lang="it-IT" sz="1600" dirty="0" err="1"/>
              <a:t>unlabelled</a:t>
            </a:r>
            <a:r>
              <a:rPr lang="it-IT" sz="1600" dirty="0"/>
              <a:t> usato, per motivi di computazione (34’036 immagini)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Ricalcolo dei 500 </a:t>
            </a:r>
            <a:r>
              <a:rPr lang="it-IT" sz="1600" dirty="0" err="1"/>
              <a:t>outliers</a:t>
            </a:r>
            <a:r>
              <a:rPr lang="it-IT" sz="1600" dirty="0"/>
              <a:t>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Funzione di consenso pesata, con gli stessi pesi precedenti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Supponendo che l’efficienza relativa di ogni metodo rimanga invariata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Threshold</a:t>
            </a:r>
            <a:r>
              <a:rPr lang="it-IT" sz="1600" dirty="0"/>
              <a:t> 0.90 -&gt; 95 immagini ritornate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</a:t>
            </a:r>
            <a:r>
              <a:rPr lang="it-IT" sz="1600" dirty="0" err="1"/>
              <a:t>treshold</a:t>
            </a:r>
            <a:r>
              <a:rPr lang="it-IT" sz="1600" dirty="0"/>
              <a:t> necessario per avere un numero simile di immagini è aumentato, indice che la «confidenza» del metodo è migliorata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raggiunte: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 </a:t>
            </a:r>
            <a:r>
              <a:rPr lang="en-US" sz="1600" dirty="0"/>
              <a:t>3.22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-3%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7%~</a:t>
            </a:r>
            <a:r>
              <a:rPr lang="it-IT" sz="1600" dirty="0"/>
              <a:t>*)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55%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4%~</a:t>
            </a:r>
            <a:r>
              <a:rPr lang="it-IT" sz="1600" dirty="0"/>
              <a:t>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 miglioramenti: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Tuning </a:t>
            </a:r>
            <a:r>
              <a:rPr lang="en-US" sz="1600" dirty="0" err="1"/>
              <a:t>numero</a:t>
            </a:r>
            <a:r>
              <a:rPr lang="en-US" sz="1600" dirty="0"/>
              <a:t> outliers per </a:t>
            </a:r>
            <a:r>
              <a:rPr lang="en-US" sz="1600" dirty="0" err="1"/>
              <a:t>metodo</a:t>
            </a:r>
            <a:r>
              <a:rPr lang="en-US" sz="1600" dirty="0"/>
              <a:t>, e threshold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Ricalcolo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di </a:t>
            </a:r>
            <a:r>
              <a:rPr lang="en-US" sz="1600" dirty="0" err="1"/>
              <a:t>efficacia</a:t>
            </a:r>
            <a:r>
              <a:rPr lang="en-US" sz="1600" dirty="0"/>
              <a:t> </a:t>
            </a:r>
            <a:r>
              <a:rPr lang="en-US" sz="1600" dirty="0" err="1"/>
              <a:t>relativa</a:t>
            </a:r>
            <a:endParaRPr lang="en-US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2133D8-1605-ADC5-B185-8947C83F0BA8}"/>
              </a:ext>
            </a:extLst>
          </p:cNvPr>
          <p:cNvSpPr txBox="1"/>
          <p:nvPr/>
        </p:nvSpPr>
        <p:spPr>
          <a:xfrm>
            <a:off x="7104029" y="6459537"/>
            <a:ext cx="502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data </a:t>
            </a:r>
            <a:r>
              <a:rPr lang="it-IT" sz="1200" dirty="0" err="1"/>
              <a:t>cleaning</a:t>
            </a:r>
            <a:r>
              <a:rPr lang="it-IT" sz="1200" dirty="0"/>
              <a:t> senza dataset </a:t>
            </a:r>
            <a:r>
              <a:rPr lang="it-IT" sz="1200" dirty="0" err="1"/>
              <a:t>unlabelled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776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07DBA-0CC6-838E-A6B3-6A42836F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E79D3D6-BACB-E28C-8870-0749BC458C5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D683D77-3838-15BC-E712-A3334E53F99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11C3C5-897E-D5A9-B633-F161E4E6E5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479364-4816-5722-428A-8F666BD73B5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F55795-573F-570D-F7E1-FBDDF36B595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Data </a:t>
            </a:r>
            <a:r>
              <a:rPr lang="it-IT" sz="4400" b="1" dirty="0" err="1">
                <a:solidFill>
                  <a:srgbClr val="246BE1"/>
                </a:solidFill>
              </a:rPr>
              <a:t>Augmentation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35B799-F831-AF9F-D351-623FC13F38F9}"/>
              </a:ext>
            </a:extLst>
          </p:cNvPr>
          <p:cNvSpPr txBox="1"/>
          <p:nvPr/>
        </p:nvSpPr>
        <p:spPr>
          <a:xfrm>
            <a:off x="1746426" y="1103335"/>
            <a:ext cx="7968468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Idea: sfruttare i dati dell’</a:t>
            </a:r>
            <a:r>
              <a:rPr lang="it-IT" sz="1600" dirty="0" err="1"/>
              <a:t>unlabelled</a:t>
            </a:r>
            <a:r>
              <a:rPr lang="it-IT" sz="1600" dirty="0"/>
              <a:t> training set per migliorare gli </a:t>
            </a:r>
            <a:r>
              <a:rPr lang="it-IT" sz="1600" dirty="0" err="1"/>
              <a:t>outliers</a:t>
            </a:r>
            <a:r>
              <a:rPr lang="it-IT" sz="1600" dirty="0"/>
              <a:t> trovati da ciascun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Più dati aiuta a definire i clusters meglio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dataset </a:t>
            </a:r>
            <a:r>
              <a:rPr lang="it-IT" sz="1600" dirty="0" err="1"/>
              <a:t>unlabelled</a:t>
            </a:r>
            <a:r>
              <a:rPr lang="it-IT" sz="1600" dirty="0"/>
              <a:t> sembra avere molte meno immagini sporche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30% del dataset </a:t>
            </a:r>
            <a:r>
              <a:rPr lang="it-IT" sz="1600" dirty="0" err="1"/>
              <a:t>unlabelled</a:t>
            </a:r>
            <a:r>
              <a:rPr lang="it-IT" sz="1600" dirty="0"/>
              <a:t> usato, per motivi di computazione (34’036 immagini)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Ricalcolo dei 500 </a:t>
            </a:r>
            <a:r>
              <a:rPr lang="it-IT" sz="1600" dirty="0" err="1"/>
              <a:t>outliers</a:t>
            </a:r>
            <a:r>
              <a:rPr lang="it-IT" sz="1600" dirty="0"/>
              <a:t>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Funzione di consenso pesata, con gli stessi pesi precedenti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Supponendo che l’efficienza relativa di ogni metodo rimanga invariata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Threshold</a:t>
            </a:r>
            <a:r>
              <a:rPr lang="it-IT" sz="1600" dirty="0"/>
              <a:t> 0.90 -&gt; 95 immagini ritornate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</a:t>
            </a:r>
            <a:r>
              <a:rPr lang="it-IT" sz="1600" dirty="0" err="1"/>
              <a:t>treshold</a:t>
            </a:r>
            <a:r>
              <a:rPr lang="it-IT" sz="1600" dirty="0"/>
              <a:t> necessario per avere un numero simile di immagini è aumentato, indice che la «confidenza» del metodo è migliorata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raggiunte: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 </a:t>
            </a:r>
            <a:r>
              <a:rPr lang="en-US" sz="1600" dirty="0"/>
              <a:t>3.22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-3%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7%~</a:t>
            </a:r>
            <a:r>
              <a:rPr lang="it-IT" sz="1600" dirty="0"/>
              <a:t>*)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55%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4%~</a:t>
            </a:r>
            <a:r>
              <a:rPr lang="it-IT" sz="1600" dirty="0"/>
              <a:t>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Possibili miglioramenti: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Tuning </a:t>
            </a:r>
            <a:r>
              <a:rPr lang="en-US" sz="1600" dirty="0" err="1"/>
              <a:t>numero</a:t>
            </a:r>
            <a:r>
              <a:rPr lang="en-US" sz="1600" dirty="0"/>
              <a:t> outliers per </a:t>
            </a:r>
            <a:r>
              <a:rPr lang="en-US" sz="1600" dirty="0" err="1"/>
              <a:t>metodo</a:t>
            </a:r>
            <a:r>
              <a:rPr lang="en-US" sz="1600" dirty="0"/>
              <a:t>, e threshold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Ricalcolo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di </a:t>
            </a:r>
            <a:r>
              <a:rPr lang="en-US" sz="1600" dirty="0" err="1"/>
              <a:t>efficacia</a:t>
            </a:r>
            <a:r>
              <a:rPr lang="en-US" sz="1600" dirty="0"/>
              <a:t> </a:t>
            </a:r>
            <a:r>
              <a:rPr lang="en-US" sz="1600" dirty="0" err="1"/>
              <a:t>relativa</a:t>
            </a:r>
            <a:endParaRPr lang="en-US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A253DC-C113-7FED-4635-69525537E628}"/>
              </a:ext>
            </a:extLst>
          </p:cNvPr>
          <p:cNvSpPr txBox="1"/>
          <p:nvPr/>
        </p:nvSpPr>
        <p:spPr>
          <a:xfrm>
            <a:off x="7104029" y="6459537"/>
            <a:ext cx="502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data </a:t>
            </a:r>
            <a:r>
              <a:rPr lang="it-IT" sz="1200" dirty="0" err="1"/>
              <a:t>cleaning</a:t>
            </a:r>
            <a:r>
              <a:rPr lang="it-IT" sz="1200" dirty="0"/>
              <a:t> senza dataset </a:t>
            </a:r>
            <a:r>
              <a:rPr lang="it-IT" sz="1200" dirty="0" err="1"/>
              <a:t>unlabelled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31695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9F3BAA-4A28-20E6-CFBB-88527B537CCB}"/>
              </a:ext>
            </a:extLst>
          </p:cNvPr>
          <p:cNvSpPr txBox="1"/>
          <p:nvPr/>
        </p:nvSpPr>
        <p:spPr>
          <a:xfrm>
            <a:off x="1801107" y="1093842"/>
            <a:ext cx="554384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251 Categorie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20 Immagini per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</a:t>
            </a:r>
            <a:r>
              <a:rPr lang="it-IT" sz="1600" b="1" dirty="0"/>
              <a:t>dimensioni</a:t>
            </a:r>
            <a:r>
              <a:rPr lang="it-IT" sz="1600" dirty="0"/>
              <a:t>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b="1" dirty="0"/>
              <a:t>errate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non esattamente appartenenti alla categoria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709B60-2B80-D668-CB06-ECCF663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90" y="2600857"/>
            <a:ext cx="10217020" cy="39179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A5734B-BFDF-FD50-A414-78B13F3F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91" y="259963"/>
            <a:ext cx="1513383" cy="20067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AE4F887-6FF8-289B-AB33-995892C0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212" y="459733"/>
            <a:ext cx="1660000" cy="18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1695-459E-0F20-6015-BC5797F6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051C77C-F7D5-AACE-1200-F4C292565AD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2C7EAC-DBC0-09D5-0865-721CEA891D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35CAF2-992B-B7C3-6C15-2150298484A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D8878-1410-D2BF-C81C-140FF2156D7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E4492-C5D6-9BF3-7628-00A3776722A4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8DEF6F-BB63-69F5-7274-6C86A6A95580}"/>
              </a:ext>
            </a:extLst>
          </p:cNvPr>
          <p:cNvSpPr txBox="1"/>
          <p:nvPr/>
        </p:nvSpPr>
        <p:spPr>
          <a:xfrm>
            <a:off x="1801107" y="1093842"/>
            <a:ext cx="55438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a volte molto </a:t>
            </a:r>
            <a:r>
              <a:rPr lang="it-IT" sz="1600" b="1" dirty="0"/>
              <a:t>ampie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Dal </a:t>
            </a: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961CF-8D43-16D9-EAC1-BB4CC7FF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57" y="2036809"/>
            <a:ext cx="9004886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2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A3BC-3CC2-CA3B-E350-111E9BC3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705262-CF1E-B634-3B3D-9FDA884CA8F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D5E9766-1840-5E4A-2E62-661D7234BDE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144E1B-CB39-3D84-7E6A-4C70DD47E48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8A1349-8B4D-3A3D-9012-23FFE21C9EF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11F1B5-4CC3-867F-7457-733BDB4A4E52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1C567-08BB-A64C-1B2F-FCD3AF11BF8A}"/>
              </a:ext>
            </a:extLst>
          </p:cNvPr>
          <p:cNvSpPr txBox="1"/>
          <p:nvPr/>
        </p:nvSpPr>
        <p:spPr>
          <a:xfrm>
            <a:off x="1801107" y="1093842"/>
            <a:ext cx="554384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con principalmente </a:t>
            </a:r>
            <a:r>
              <a:rPr lang="it-IT" sz="1600" b="1" dirty="0"/>
              <a:t>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Relativo </a:t>
            </a:r>
            <a:r>
              <a:rPr lang="it-IT" sz="1600" dirty="0" err="1"/>
              <a:t>validation</a:t>
            </a:r>
            <a:r>
              <a:rPr lang="it-IT" sz="1600" dirty="0"/>
              <a:t> set </a:t>
            </a:r>
            <a:r>
              <a:rPr lang="it-IT" sz="1600" b="1" dirty="0"/>
              <a:t>piccolo</a:t>
            </a:r>
          </a:p>
          <a:p>
            <a:endParaRPr lang="it-IT" sz="1600" dirty="0"/>
          </a:p>
          <a:p>
            <a:r>
              <a:rPr lang="it-IT" sz="1600" dirty="0"/>
              <a:t>Training set: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049E4-C57A-AFC0-F9A7-03F0FB1D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8" y="2274898"/>
            <a:ext cx="6008937" cy="19991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9F0589-F78F-B01D-D50C-84D85B0C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08" y="4290838"/>
            <a:ext cx="6008914" cy="19840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8145F7C-333E-7127-BD43-2F23394A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31" y="2258849"/>
            <a:ext cx="3310547" cy="162539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41ABCA-A2FE-7AD4-3BBA-2395273513EE}"/>
              </a:ext>
            </a:extLst>
          </p:cNvPr>
          <p:cNvSpPr txBox="1"/>
          <p:nvPr/>
        </p:nvSpPr>
        <p:spPr>
          <a:xfrm>
            <a:off x="7891241" y="1832506"/>
            <a:ext cx="14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Validation</a:t>
            </a:r>
            <a:r>
              <a:rPr lang="it-IT" sz="1600" dirty="0"/>
              <a:t> set: </a:t>
            </a:r>
          </a:p>
        </p:txBody>
      </p:sp>
    </p:spTree>
    <p:extLst>
      <p:ext uri="{BB962C8B-B14F-4D97-AF65-F5344CB8AC3E}">
        <p14:creationId xmlns:p14="http://schemas.microsoft.com/office/powerpoint/2010/main" val="343995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7B22-E7A2-91F3-3B8D-E93811C6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D1CA5B2-B585-92D7-7666-F6B01AE466F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AABB105-C229-7BE4-0985-AB5F6669C3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697AE3A-8A76-3F31-E6F1-6A2F2B532E3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302505-FE2F-8F53-8347-7FA784D9336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0E37EE-75A9-BDAD-6247-505CFAE235A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CE267D-72A8-5AC8-110C-17C5BAE734EC}"/>
              </a:ext>
            </a:extLst>
          </p:cNvPr>
          <p:cNvSpPr txBox="1"/>
          <p:nvPr/>
        </p:nvSpPr>
        <p:spPr>
          <a:xfrm>
            <a:off x="1993328" y="1633879"/>
            <a:ext cx="554384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Features </a:t>
            </a:r>
            <a:r>
              <a:rPr lang="it-IT" sz="1600" b="1" dirty="0" err="1"/>
              <a:t>extraction</a:t>
            </a:r>
            <a:r>
              <a:rPr lang="it-IT" sz="1600" b="1" dirty="0"/>
              <a:t> </a:t>
            </a:r>
            <a:r>
              <a:rPr lang="it-IT" sz="1600" dirty="0"/>
              <a:t>con il modello </a:t>
            </a:r>
            <a:r>
              <a:rPr lang="it-IT" sz="1600" dirty="0" err="1"/>
              <a:t>pre</a:t>
            </a:r>
            <a:r>
              <a:rPr lang="it-IT" sz="1600" dirty="0"/>
              <a:t>-trainato di MobileNetV2 sul dataset </a:t>
            </a:r>
            <a:r>
              <a:rPr lang="it-IT" sz="1600" dirty="0" err="1"/>
              <a:t>Imagenet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Metodi: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15%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27%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 ottimizzazione parametri: 28%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Tentativo di utilizzare il penultimo </a:t>
            </a:r>
            <a:r>
              <a:rPr lang="it-IT" sz="1600" dirty="0" err="1"/>
              <a:t>layer</a:t>
            </a:r>
            <a:r>
              <a:rPr lang="it-IT" sz="1600" dirty="0"/>
              <a:t> al posti dell’ultimo per feature </a:t>
            </a:r>
            <a:r>
              <a:rPr lang="it-IT" sz="1600" dirty="0" err="1"/>
              <a:t>extraction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~10GB di array di features vs ~80MB</a:t>
            </a:r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E6A5B935-D4C1-1217-BB18-B8F841B4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00" y="1633879"/>
            <a:ext cx="3064912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1A7C7-490D-EAD5-483B-49165BCA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7B78701-FB97-45FD-8627-834D1737A6D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39A1B3B-D0F4-D629-C6AC-E763FE05CDB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6E2F33-9AA2-993D-2547-178BF266C82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7980AF6-3408-E40C-6E7D-B6848E426D8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078DC2B-23D9-AAAF-6D2D-4CBACAF5348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fatta a mano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54EEF4-E149-B9D5-A402-8C6149A59FC2}"/>
              </a:ext>
            </a:extLst>
          </p:cNvPr>
          <p:cNvSpPr txBox="1"/>
          <p:nvPr/>
        </p:nvSpPr>
        <p:spPr>
          <a:xfrm>
            <a:off x="1590011" y="1289953"/>
            <a:ext cx="4929986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Approccio generale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Data </a:t>
            </a:r>
            <a:r>
              <a:rPr lang="it-IT" sz="1600" dirty="0" err="1"/>
              <a:t>loaders</a:t>
            </a:r>
            <a:r>
              <a:rPr lang="it-IT" sz="1600" dirty="0"/>
              <a:t> per ridurre la RAM utilizzata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ridotto durante il training per ridurre le computazioni (50 </a:t>
            </a:r>
            <a:r>
              <a:rPr lang="it-IT" sz="1600" dirty="0" err="1"/>
              <a:t>batches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dirty="0" err="1"/>
              <a:t>pre</a:t>
            </a:r>
            <a:r>
              <a:rPr lang="it-IT" sz="1600" dirty="0"/>
              <a:t>-processate e labels con one-hot </a:t>
            </a:r>
            <a:r>
              <a:rPr lang="it-IT" sz="1600" dirty="0" err="1"/>
              <a:t>encoding</a:t>
            </a:r>
            <a:r>
              <a:rPr lang="it-IT" sz="1600" dirty="0"/>
              <a:t>, </a:t>
            </a:r>
            <a:r>
              <a:rPr lang="it-IT" sz="1600" dirty="0" err="1"/>
              <a:t>softmax</a:t>
            </a:r>
            <a:r>
              <a:rPr lang="it-IT" sz="1600" dirty="0"/>
              <a:t>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CNN creata e allenata da zero: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Normalizzazione tra 0 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molto basse causate dalla bassa grandezza del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9.70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1.60%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5.70%</a:t>
            </a:r>
            <a:endParaRPr lang="it-IT" sz="1600" dirty="0"/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0D6E3206-7438-09CC-2A66-0767AC83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00" y="1029404"/>
            <a:ext cx="3064912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5858C5D-49F3-2FC8-0302-F653C676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04738"/>
              </p:ext>
            </p:extLst>
          </p:nvPr>
        </p:nvGraphicFramePr>
        <p:xfrm>
          <a:off x="6514707" y="2473189"/>
          <a:ext cx="4644705" cy="41011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7340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16,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217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81051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32,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4’640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39195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18’496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(13, 13, 128)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73’856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(6, 6, 128)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147’584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Flatten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(4608)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61866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256, 50%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1’179’904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4358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 (</a:t>
                      </a:r>
                      <a:r>
                        <a:rPr lang="it-IT" sz="1400" dirty="0" err="1"/>
                        <a:t>softmax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64’507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5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0E5B-F2E5-E934-2B13-EF0ED971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6999C04-2542-E96D-4781-7AC6E982A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2C08F43-4430-BA2E-054D-73F31BE014B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0574D1-C2C0-5564-1969-BF9CEB15E7E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9A493DE-8E19-4551-8649-7B5A1264D61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2D35E3-C9DE-5C66-7FDF-5D7BAF7095B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fine-</a:t>
            </a:r>
            <a:r>
              <a:rPr lang="it-IT" sz="4400" b="1" dirty="0" err="1">
                <a:solidFill>
                  <a:srgbClr val="246BE1"/>
                </a:solidFill>
              </a:rPr>
              <a:t>tunata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7C84F2-073B-F55D-5528-1FE78A7B3F77}"/>
              </a:ext>
            </a:extLst>
          </p:cNvPr>
          <p:cNvSpPr txBox="1"/>
          <p:nvPr/>
        </p:nvSpPr>
        <p:spPr>
          <a:xfrm>
            <a:off x="1590011" y="1121997"/>
            <a:ext cx="49299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MobileNetV2: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Pesi congelati sulla prima parte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Layer </a:t>
            </a:r>
            <a:r>
              <a:rPr lang="it-IT" sz="1600" dirty="0" err="1"/>
              <a:t>fully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con dropout aggiunto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Buona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: 3’042’619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</a:t>
            </a:r>
            <a:r>
              <a:rPr lang="en-US" sz="1600" dirty="0" err="1"/>
              <a:t>allenabili</a:t>
            </a:r>
            <a:r>
              <a:rPr lang="en-US" sz="1600" dirty="0"/>
              <a:t>: 784’635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8C2052C-F9B7-ECF3-A648-F48FAE15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15575"/>
              </p:ext>
            </p:extLst>
          </p:nvPr>
        </p:nvGraphicFramePr>
        <p:xfrm>
          <a:off x="6291693" y="1219937"/>
          <a:ext cx="4644705" cy="18971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9756">
                <a:tc>
                  <a:txBody>
                    <a:bodyPr/>
                    <a:lstStyle/>
                    <a:p>
                      <a:r>
                        <a:rPr lang="it-IT" sz="1400" dirty="0"/>
                        <a:t>MobileNetV2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2’257’984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655’872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ACCD0B-8D11-F3E5-574B-04BDF7C1BEC9}"/>
              </a:ext>
            </a:extLst>
          </p:cNvPr>
          <p:cNvSpPr txBox="1"/>
          <p:nvPr/>
        </p:nvSpPr>
        <p:spPr>
          <a:xfrm>
            <a:off x="1590011" y="3743569"/>
            <a:ext cx="492998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DenseNet121: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funzionamento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Rete più grande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pesi: 7’691’067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 allenabili: 653’563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superiori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Tempi simili per il training ma più alti per l’inferenza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3E227C2-EA35-557E-18B5-28E4C367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63825"/>
              </p:ext>
            </p:extLst>
          </p:nvPr>
        </p:nvGraphicFramePr>
        <p:xfrm>
          <a:off x="6293185" y="3843177"/>
          <a:ext cx="4644705" cy="189282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DenseNet121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7’037’504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524’800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2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8501-16CD-2D8B-B23C-E12275D9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1BCD1A4-FD29-7FC0-39FD-B7F5031AB66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725574D-6994-A568-C846-43319BA183E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78E935-3C73-651A-B7EB-67E73F811E4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A3A47-D1A0-E16C-3CF4-681C2C553E3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6ACA15-D52F-712D-59EC-1487528647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Metodi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5B84AD-859E-C9C8-7F87-BAB583B332E8}"/>
              </a:ext>
            </a:extLst>
          </p:cNvPr>
          <p:cNvSpPr txBox="1"/>
          <p:nvPr/>
        </p:nvSpPr>
        <p:spPr>
          <a:xfrm>
            <a:off x="1272770" y="1121997"/>
            <a:ext cx="5417279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per il riconoscimento degli </a:t>
            </a:r>
            <a:r>
              <a:rPr lang="it-IT" sz="1600" dirty="0" err="1"/>
              <a:t>outliers</a:t>
            </a:r>
            <a:r>
              <a:rPr lang="it-IT" sz="1600" dirty="0"/>
              <a:t>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Obiettivo: rimuovere le immagini sporche per migliorare la performance</a:t>
            </a:r>
          </a:p>
          <a:p>
            <a:pPr lvl="1"/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per valutare l’efficacia di ciascun metodo: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Tuning della sensibilità di ciascun metodo per ritornare 25 </a:t>
            </a:r>
            <a:r>
              <a:rPr lang="it-IT" sz="1600" dirty="0" err="1"/>
              <a:t>outliers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manuale di 2 score verificando sul val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Numero di immagini correttamente flaggate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score, sommato agli </a:t>
            </a:r>
            <a:r>
              <a:rPr lang="it-IT" sz="1600" dirty="0" err="1"/>
              <a:t>edge</a:t>
            </a:r>
            <a:r>
              <a:rPr lang="it-IT" sz="1600" dirty="0"/>
              <a:t> </a:t>
            </a:r>
            <a:r>
              <a:rPr lang="it-IT" sz="1600" dirty="0" err="1"/>
              <a:t>cases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Metodi:		                     score1      score2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K-Means		-&gt;	   7/25	  9/25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DBSCAN	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Isolation</a:t>
            </a:r>
            <a:r>
              <a:rPr lang="it-IT" sz="1600" dirty="0"/>
              <a:t> </a:t>
            </a:r>
            <a:r>
              <a:rPr lang="it-IT" sz="1600" dirty="0" err="1"/>
              <a:t>Forest</a:t>
            </a:r>
            <a:r>
              <a:rPr lang="it-IT" sz="1600" dirty="0"/>
              <a:t>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NearestNeighbors</a:t>
            </a:r>
            <a:r>
              <a:rPr lang="it-IT" sz="1600" dirty="0"/>
              <a:t>	-&gt;	20/25	22/25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SVM		-&gt;	  6/25	  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KD-Tree		-&gt;	  8/25	10/25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diverse e non ottime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sensibilità di ciascun metodo può essere adattata per ritornare un diverso numero di immagini.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DCA00C-097D-AC5C-2107-B1152953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57" y="1121997"/>
            <a:ext cx="4777908" cy="477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A8D54C-DA84-069B-B33F-13A4F8C9E204}"/>
              </a:ext>
            </a:extLst>
          </p:cNvPr>
          <p:cNvSpPr txBox="1"/>
          <p:nvPr/>
        </p:nvSpPr>
        <p:spPr>
          <a:xfrm>
            <a:off x="7628258" y="5896590"/>
            <a:ext cx="347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25 </a:t>
            </a:r>
            <a:r>
              <a:rPr lang="it-IT" sz="1200" dirty="0" err="1"/>
              <a:t>outliers</a:t>
            </a:r>
            <a:r>
              <a:rPr lang="it-IT" sz="1200" dirty="0"/>
              <a:t> ritornati dal metodo </a:t>
            </a:r>
            <a:r>
              <a:rPr lang="it-IT" sz="1200" dirty="0" err="1"/>
              <a:t>NearestNeighbors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366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F3EF2-CCCA-9A3A-B3B1-EF186229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04FFB90-B6B5-DC15-C44B-AB5C9317BD2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8788269-DA01-797F-7481-DB9961EB7E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ADAACED-8DF4-CBD2-2909-5A270C880C7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EAC19E-CFA8-D0A6-A7B0-A237C38D10F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F62E15-DED7-21F2-6F01-B5A7C660E4D2}"/>
              </a:ext>
            </a:extLst>
          </p:cNvPr>
          <p:cNvSpPr txBox="1"/>
          <p:nvPr/>
        </p:nvSpPr>
        <p:spPr>
          <a:xfrm>
            <a:off x="1648707" y="138661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Consenso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FB83B8-3CE9-ECEA-BFA7-95A8FEE4501F}"/>
              </a:ext>
            </a:extLst>
          </p:cNvPr>
          <p:cNvSpPr txBox="1"/>
          <p:nvPr/>
        </p:nvSpPr>
        <p:spPr>
          <a:xfrm>
            <a:off x="1272770" y="832748"/>
            <a:ext cx="541727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dei metodi troppo basse per essere usati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Rischio di rimuovere troppe immagini buone supera i benefici di togliere quelle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 consenso: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diversi possono commettere errori diversi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Outliers</a:t>
            </a:r>
            <a:r>
              <a:rPr lang="it-IT" sz="1600" dirty="0"/>
              <a:t> trovati da almeno n metodi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con n=3 sui test da 25 immagini ---&gt;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Metodo non ottimo perché ogni metodo ha la stessa capacità di voto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Consenso pesato maggiore di 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Utilizzando gli score calcolati come stima di efficacia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pesi (somma a 1)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test con soglia 0.3 --------------&gt;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7F55E85-86AB-C829-E108-071FD601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91" y="976699"/>
            <a:ext cx="5596033" cy="221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F56042B-04BE-1694-A0F5-AEA550540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72169"/>
              </p:ext>
            </p:extLst>
          </p:nvPr>
        </p:nvGraphicFramePr>
        <p:xfrm>
          <a:off x="1231331" y="4624750"/>
          <a:ext cx="5417279" cy="2133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9617">
                  <a:extLst>
                    <a:ext uri="{9D8B030D-6E8A-4147-A177-3AD203B41FA5}">
                      <a16:colId xmlns:a16="http://schemas.microsoft.com/office/drawing/2014/main" val="3254011590"/>
                    </a:ext>
                  </a:extLst>
                </a:gridCol>
                <a:gridCol w="962736">
                  <a:extLst>
                    <a:ext uri="{9D8B030D-6E8A-4147-A177-3AD203B41FA5}">
                      <a16:colId xmlns:a16="http://schemas.microsoft.com/office/drawing/2014/main" val="1863782653"/>
                    </a:ext>
                  </a:extLst>
                </a:gridCol>
                <a:gridCol w="981717">
                  <a:extLst>
                    <a:ext uri="{9D8B030D-6E8A-4147-A177-3AD203B41FA5}">
                      <a16:colId xmlns:a16="http://schemas.microsoft.com/office/drawing/2014/main" val="1610556801"/>
                    </a:ext>
                  </a:extLst>
                </a:gridCol>
                <a:gridCol w="875075">
                  <a:extLst>
                    <a:ext uri="{9D8B030D-6E8A-4147-A177-3AD203B41FA5}">
                      <a16:colId xmlns:a16="http://schemas.microsoft.com/office/drawing/2014/main" val="3418574405"/>
                    </a:ext>
                  </a:extLst>
                </a:gridCol>
                <a:gridCol w="888134">
                  <a:extLst>
                    <a:ext uri="{9D8B030D-6E8A-4147-A177-3AD203B41FA5}">
                      <a16:colId xmlns:a16="http://schemas.microsoft.com/office/drawing/2014/main" val="19942842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221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855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DBSCAN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49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Isolation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020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NearestNeighbors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207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684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KD-Tree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93115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CD5AA6EF-B7C3-7201-BEBC-1FF5ACE8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09" y="3124940"/>
            <a:ext cx="3695649" cy="36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16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1306</Words>
  <Application>Microsoft Office PowerPoint</Application>
  <PresentationFormat>Widescreen</PresentationFormat>
  <Paragraphs>281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1022</cp:revision>
  <dcterms:created xsi:type="dcterms:W3CDTF">2024-12-06T11:55:14Z</dcterms:created>
  <dcterms:modified xsi:type="dcterms:W3CDTF">2025-01-31T01:03:37Z</dcterms:modified>
</cp:coreProperties>
</file>